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42" r:id="rId4"/>
    <p:sldId id="1143" r:id="rId5"/>
    <p:sldId id="1150" r:id="rId6"/>
    <p:sldId id="1151" r:id="rId7"/>
    <p:sldId id="1152" r:id="rId8"/>
    <p:sldId id="1144" r:id="rId9"/>
    <p:sldId id="1145" r:id="rId10"/>
    <p:sldId id="1153" r:id="rId11"/>
    <p:sldId id="1154" r:id="rId12"/>
    <p:sldId id="1146" r:id="rId13"/>
    <p:sldId id="1147" r:id="rId14"/>
    <p:sldId id="1148" r:id="rId15"/>
    <p:sldId id="1149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heavy rain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 becomes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baby deer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way and starts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hears the cry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finds the baby deer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back to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deer is very thankful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95363" hangingPunct="0">
              <a:spcAft>
                <a:spcPts val="0"/>
              </a:spcAft>
              <a:tabLst>
                <a:tab pos="4125913" algn="l"/>
                <a:tab pos="6635750" algn="l"/>
                <a:tab pos="92376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7081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考查动词辨析。句意：露娜听到哭声并且跟着声音。</a:t>
            </a:r>
            <a:r>
              <a:rPr lang="en-US" altLang="zh-CN" sz="2400" dirty="0">
                <a:cs typeface="Times New Roman" panose="02020603050405020304" pitchFamily="18" charset="0"/>
              </a:rPr>
              <a:t>follow</a:t>
            </a:r>
            <a:r>
              <a:rPr lang="zh-CN" altLang="zh-CN" sz="2400" dirty="0">
                <a:cs typeface="Times New Roman" panose="02020603050405020304" pitchFamily="18" charset="0"/>
              </a:rPr>
              <a:t>跟随；</a:t>
            </a:r>
            <a:r>
              <a:rPr lang="en-US" altLang="zh-CN" sz="2400" dirty="0">
                <a:cs typeface="Times New Roman" panose="02020603050405020304" pitchFamily="18" charset="0"/>
              </a:rPr>
              <a:t>go</a:t>
            </a:r>
            <a:r>
              <a:rPr lang="zh-CN" altLang="zh-CN" sz="2400" dirty="0">
                <a:cs typeface="Times New Roman" panose="02020603050405020304" pitchFamily="18" charset="0"/>
              </a:rPr>
              <a:t>去；</a:t>
            </a:r>
            <a:r>
              <a:rPr lang="en-US" altLang="zh-CN" sz="2400" dirty="0">
                <a:cs typeface="Times New Roman" panose="02020603050405020304" pitchFamily="18" charset="0"/>
              </a:rPr>
              <a:t>build</a:t>
            </a:r>
            <a:r>
              <a:rPr lang="zh-CN" altLang="zh-CN" sz="2400" dirty="0">
                <a:cs typeface="Times New Roman" panose="02020603050405020304" pitchFamily="18" charset="0"/>
              </a:rPr>
              <a:t>建造；</a:t>
            </a:r>
            <a:r>
              <a:rPr lang="en-US" altLang="zh-CN" sz="2400" dirty="0">
                <a:cs typeface="Times New Roman" panose="02020603050405020304" pitchFamily="18" charset="0"/>
              </a:rPr>
              <a:t>see</a:t>
            </a:r>
            <a:r>
              <a:rPr lang="zh-CN" altLang="zh-CN" sz="2400" dirty="0">
                <a:cs typeface="Times New Roman" panose="02020603050405020304" pitchFamily="18" charset="0"/>
              </a:rPr>
              <a:t>看见。根据</a:t>
            </a:r>
            <a:r>
              <a:rPr lang="en-US" altLang="zh-CN" sz="2400" dirty="0">
                <a:cs typeface="Times New Roman" panose="02020603050405020304" pitchFamily="18" charset="0"/>
              </a:rPr>
              <a:t>“the </a:t>
            </a:r>
            <a:r>
              <a:rPr lang="en-US" altLang="zh-CN" sz="2400" dirty="0" err="1">
                <a:cs typeface="Times New Roman" panose="02020603050405020304" pitchFamily="18" charset="0"/>
              </a:rPr>
              <a:t>sound”“She</a:t>
            </a:r>
            <a:r>
              <a:rPr lang="en-US" altLang="zh-CN" sz="2400" dirty="0">
                <a:cs typeface="Times New Roman" panose="02020603050405020304" pitchFamily="18" charset="0"/>
              </a:rPr>
              <a:t> finds the baby deer”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露娜是跟着声音找到小鹿的。故选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16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heavy rain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 becomes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baby deer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way and starts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hears the cry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finds the baby deer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back to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deer is very thankful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95363" hangingPunct="0">
              <a:spcAft>
                <a:spcPts val="0"/>
              </a:spcAft>
              <a:tabLst>
                <a:tab pos="4125913" algn="l"/>
                <a:tab pos="6635750" algn="l"/>
                <a:tab pos="92376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4944"/>
            <a:ext cx="114578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考查动词辨析。句意：她找到小鹿并且把它带回它的家人身边。</a:t>
            </a:r>
            <a:r>
              <a:rPr lang="en-US" altLang="zh-CN" sz="2400" dirty="0">
                <a:cs typeface="Times New Roman" panose="02020603050405020304" pitchFamily="18" charset="0"/>
              </a:rPr>
              <a:t>carry</a:t>
            </a:r>
            <a:r>
              <a:rPr lang="zh-CN" altLang="zh-CN" sz="2400" dirty="0">
                <a:cs typeface="Times New Roman" panose="02020603050405020304" pitchFamily="18" charset="0"/>
              </a:rPr>
              <a:t>携带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运送；</a:t>
            </a:r>
            <a:r>
              <a:rPr lang="en-US" altLang="zh-CN" sz="2400" dirty="0">
                <a:cs typeface="Times New Roman" panose="02020603050405020304" pitchFamily="18" charset="0"/>
              </a:rPr>
              <a:t>lend</a:t>
            </a:r>
            <a:r>
              <a:rPr lang="zh-CN" altLang="zh-CN" sz="2400" dirty="0">
                <a:cs typeface="Times New Roman" panose="02020603050405020304" pitchFamily="18" charset="0"/>
              </a:rPr>
              <a:t>借；</a:t>
            </a:r>
            <a:r>
              <a:rPr lang="en-US" altLang="zh-CN" sz="2400" dirty="0">
                <a:cs typeface="Times New Roman" panose="02020603050405020304" pitchFamily="18" charset="0"/>
              </a:rPr>
              <a:t>sell</a:t>
            </a:r>
            <a:r>
              <a:rPr lang="zh-CN" altLang="zh-CN" sz="2400" dirty="0">
                <a:cs typeface="Times New Roman" panose="02020603050405020304" pitchFamily="18" charset="0"/>
              </a:rPr>
              <a:t>卖；</a:t>
            </a:r>
            <a:r>
              <a:rPr lang="en-US" altLang="zh-CN" sz="2400" dirty="0">
                <a:cs typeface="Times New Roman" panose="02020603050405020304" pitchFamily="18" charset="0"/>
              </a:rPr>
              <a:t>forget</a:t>
            </a:r>
            <a:r>
              <a:rPr lang="zh-CN" altLang="zh-CN" sz="2400" dirty="0">
                <a:cs typeface="Times New Roman" panose="02020603050405020304" pitchFamily="18" charset="0"/>
              </a:rPr>
              <a:t>忘记。根据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“it back to its family”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是把小鹿送回它的家人身边。故选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20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 also helps the birds find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it’s snowy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uses her trunk to find worms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虫子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birds sing loudly to thank 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283325" algn="l"/>
                <a:tab pos="7831138" algn="l"/>
                <a:tab pos="86979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682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考查名词辨析。句意：下雪的时候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露娜也帮助鸟儿找到食物。</a:t>
            </a:r>
            <a:r>
              <a:rPr lang="en-US" altLang="zh-CN" sz="2400" dirty="0">
                <a:cs typeface="Times New Roman" panose="02020603050405020304" pitchFamily="18" charset="0"/>
              </a:rPr>
              <a:t>drink</a:t>
            </a:r>
            <a:r>
              <a:rPr lang="zh-CN" altLang="zh-CN" sz="2400" dirty="0">
                <a:cs typeface="Times New Roman" panose="02020603050405020304" pitchFamily="18" charset="0"/>
              </a:rPr>
              <a:t>饮料；</a:t>
            </a:r>
            <a:r>
              <a:rPr lang="en-US" altLang="zh-CN" sz="2400" dirty="0">
                <a:cs typeface="Times New Roman" panose="02020603050405020304" pitchFamily="18" charset="0"/>
              </a:rPr>
              <a:t>sweet</a:t>
            </a:r>
            <a:r>
              <a:rPr lang="zh-CN" altLang="zh-CN" sz="2400" dirty="0">
                <a:cs typeface="Times New Roman" panose="02020603050405020304" pitchFamily="18" charset="0"/>
              </a:rPr>
              <a:t>糖果；</a:t>
            </a:r>
            <a:r>
              <a:rPr lang="en-US" altLang="zh-CN" sz="2400" dirty="0">
                <a:cs typeface="Times New Roman" panose="02020603050405020304" pitchFamily="18" charset="0"/>
              </a:rPr>
              <a:t>food</a:t>
            </a:r>
            <a:r>
              <a:rPr lang="zh-CN" altLang="zh-CN" sz="2400" dirty="0">
                <a:cs typeface="Times New Roman" panose="02020603050405020304" pitchFamily="18" charset="0"/>
              </a:rPr>
              <a:t>食物；</a:t>
            </a:r>
            <a:r>
              <a:rPr lang="en-US" altLang="zh-CN" sz="2400" dirty="0">
                <a:cs typeface="Times New Roman" panose="02020603050405020304" pitchFamily="18" charset="0"/>
              </a:rPr>
              <a:t>vegetable</a:t>
            </a:r>
            <a:r>
              <a:rPr lang="zh-CN" altLang="zh-CN" sz="2400" dirty="0">
                <a:cs typeface="Times New Roman" panose="02020603050405020304" pitchFamily="18" charset="0"/>
              </a:rPr>
              <a:t>蔬菜。根据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“She uses her trunk to find worms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虫子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from the ground.”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她用鼻子从地下找到了虫子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露娜帮助鸟儿找的是食物。故选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in the forest all love Luna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say, “We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Luna as our close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Luna says, “We should help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what friends do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283325" algn="l"/>
                <a:tab pos="84296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592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4888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考查动词辨析。句意：它们说：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我们把露娜当作我们亲密的朋友。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save</a:t>
            </a:r>
            <a:r>
              <a:rPr lang="zh-CN" altLang="zh-CN" sz="2400" dirty="0">
                <a:cs typeface="Times New Roman" panose="02020603050405020304" pitchFamily="18" charset="0"/>
              </a:rPr>
              <a:t>拯救；</a:t>
            </a:r>
            <a:r>
              <a:rPr lang="en-US" altLang="zh-CN" sz="2400" dirty="0">
                <a:cs typeface="Times New Roman" panose="02020603050405020304" pitchFamily="18" charset="0"/>
              </a:rPr>
              <a:t>treat</a:t>
            </a:r>
            <a:r>
              <a:rPr lang="zh-CN" altLang="zh-CN" sz="2400" dirty="0">
                <a:cs typeface="Times New Roman" panose="02020603050405020304" pitchFamily="18" charset="0"/>
              </a:rPr>
              <a:t>对待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把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当作；</a:t>
            </a:r>
            <a:r>
              <a:rPr lang="en-US" altLang="zh-CN" sz="2400" dirty="0">
                <a:cs typeface="Times New Roman" panose="02020603050405020304" pitchFamily="18" charset="0"/>
              </a:rPr>
              <a:t>care</a:t>
            </a:r>
            <a:r>
              <a:rPr lang="zh-CN" altLang="zh-CN" sz="2400" dirty="0">
                <a:cs typeface="Times New Roman" panose="02020603050405020304" pitchFamily="18" charset="0"/>
              </a:rPr>
              <a:t>关心；</a:t>
            </a:r>
            <a:r>
              <a:rPr lang="en-US" altLang="zh-CN" sz="2400" dirty="0">
                <a:cs typeface="Times New Roman" panose="02020603050405020304" pitchFamily="18" charset="0"/>
              </a:rPr>
              <a:t>hear</a:t>
            </a:r>
            <a:r>
              <a:rPr lang="zh-CN" altLang="zh-CN" sz="2400" dirty="0">
                <a:cs typeface="Times New Roman" panose="02020603050405020304" pitchFamily="18" charset="0"/>
              </a:rPr>
              <a:t>听见。</a:t>
            </a:r>
            <a:r>
              <a:rPr lang="en-US" altLang="zh-CN" sz="2400" dirty="0">
                <a:cs typeface="Times New Roman" panose="02020603050405020304" pitchFamily="18" charset="0"/>
              </a:rPr>
              <a:t>treat... as...</a:t>
            </a:r>
            <a:r>
              <a:rPr lang="zh-CN" altLang="zh-CN" sz="2400" dirty="0">
                <a:cs typeface="Times New Roman" panose="02020603050405020304" pitchFamily="18" charset="0"/>
              </a:rPr>
              <a:t>是固定搭配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把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当作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此处表示把露娜当作亲密朋友。故选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evening, Luna takes a rest under the big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looks at the stars and feels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knows that being kind makes the forest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for everyone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5913" algn="l"/>
                <a:tab pos="6999288" algn="l"/>
                <a:tab pos="96012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6820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pc="-100" dirty="0">
                <a:cs typeface="Times New Roman" panose="02020603050405020304" pitchFamily="18" charset="0"/>
              </a:rPr>
              <a:t>[</a:t>
            </a:r>
            <a:r>
              <a:rPr lang="zh-CN" altLang="zh-CN" sz="24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100" dirty="0">
                <a:cs typeface="Times New Roman" panose="02020603050405020304" pitchFamily="18" charset="0"/>
              </a:rPr>
              <a:t>]</a:t>
            </a:r>
            <a:r>
              <a:rPr lang="zh-CN" altLang="zh-CN" sz="2400" spc="-100" dirty="0">
                <a:cs typeface="Times New Roman" panose="02020603050405020304" pitchFamily="18" charset="0"/>
              </a:rPr>
              <a:t>考查形容词辨析。句意：她知道善良让森林成为一个对每个人来说快乐的地方。</a:t>
            </a:r>
            <a:r>
              <a:rPr lang="en-US" altLang="zh-CN" sz="2400" spc="-100" dirty="0">
                <a:cs typeface="Times New Roman" panose="02020603050405020304" pitchFamily="18" charset="0"/>
              </a:rPr>
              <a:t>boring</a:t>
            </a:r>
            <a:r>
              <a:rPr lang="zh-CN" altLang="zh-CN" sz="2400" spc="-100" dirty="0">
                <a:cs typeface="Times New Roman" panose="02020603050405020304" pitchFamily="18" charset="0"/>
              </a:rPr>
              <a:t>无聊的；</a:t>
            </a:r>
            <a:r>
              <a:rPr lang="en-US" altLang="zh-CN" sz="2400" spc="-100" dirty="0">
                <a:cs typeface="Times New Roman" panose="02020603050405020304" pitchFamily="18" charset="0"/>
              </a:rPr>
              <a:t>dangerous</a:t>
            </a:r>
            <a:r>
              <a:rPr lang="zh-CN" altLang="zh-CN" sz="2400" spc="-100" dirty="0">
                <a:cs typeface="Times New Roman" panose="02020603050405020304" pitchFamily="18" charset="0"/>
              </a:rPr>
              <a:t>危险的；</a:t>
            </a:r>
            <a:r>
              <a:rPr lang="en-US" altLang="zh-CN" sz="2400" spc="-100" dirty="0">
                <a:cs typeface="Times New Roman" panose="02020603050405020304" pitchFamily="18" charset="0"/>
              </a:rPr>
              <a:t>happy</a:t>
            </a:r>
            <a:r>
              <a:rPr lang="zh-CN" altLang="zh-CN" sz="2400" spc="-100" dirty="0">
                <a:cs typeface="Times New Roman" panose="02020603050405020304" pitchFamily="18" charset="0"/>
              </a:rPr>
              <a:t>快乐的；</a:t>
            </a:r>
            <a:r>
              <a:rPr lang="en-US" altLang="zh-CN" sz="2400" spc="-100" dirty="0">
                <a:cs typeface="Times New Roman" panose="02020603050405020304" pitchFamily="18" charset="0"/>
              </a:rPr>
              <a:t>huge</a:t>
            </a:r>
            <a:r>
              <a:rPr lang="zh-CN" altLang="zh-CN" sz="2400" spc="-100" dirty="0">
                <a:cs typeface="Times New Roman" panose="02020603050405020304" pitchFamily="18" charset="0"/>
              </a:rPr>
              <a:t>巨大的。根据上文可知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露娜帮助动物们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动物们也喜爱她。因此可知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善良让森林成为一个快乐的地方。故选</a:t>
            </a:r>
            <a:r>
              <a:rPr lang="en-US" altLang="zh-CN" sz="2400" spc="-100" dirty="0">
                <a:cs typeface="Times New Roman" panose="02020603050405020304" pitchFamily="18" charset="0"/>
              </a:rPr>
              <a:t>C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are like a big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and live in peace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Luna, every animal has its own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our world more wonderful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81413" algn="l"/>
                <a:tab pos="6283325" algn="l"/>
                <a:tab pos="8697913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with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81413" algn="l"/>
                <a:tab pos="6283325" algn="l"/>
                <a:tab pos="8697913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486" y="21636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D</a:t>
            </a:r>
            <a:endParaRPr lang="zh-CN" altLang="en-US" sz="2300" dirty="0"/>
          </a:p>
        </p:txBody>
      </p:sp>
      <p:sp>
        <p:nvSpPr>
          <p:cNvPr id="6" name="矩形 5"/>
          <p:cNvSpPr/>
          <p:nvPr/>
        </p:nvSpPr>
        <p:spPr>
          <a:xfrm>
            <a:off x="365487" y="3068960"/>
            <a:ext cx="11481215" cy="142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300" spc="-100" dirty="0" smtClean="0">
                <a:cs typeface="Times New Roman" panose="02020603050405020304" pitchFamily="18" charset="0"/>
              </a:rPr>
              <a:t>14. [</a:t>
            </a:r>
            <a:r>
              <a:rPr lang="zh-CN" altLang="zh-CN" sz="23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spc="-100" dirty="0">
                <a:cs typeface="Times New Roman" panose="02020603050405020304" pitchFamily="18" charset="0"/>
              </a:rPr>
              <a:t>]</a:t>
            </a:r>
            <a:r>
              <a:rPr lang="zh-CN" altLang="zh-CN" sz="2300" spc="-100" dirty="0">
                <a:cs typeface="Times New Roman" panose="02020603050405020304" pitchFamily="18" charset="0"/>
              </a:rPr>
              <a:t>考查动词短语辨析。句意：它们互相照顾并且和平相处。</a:t>
            </a:r>
            <a:r>
              <a:rPr lang="en-US" altLang="zh-CN" sz="2300" spc="-100" dirty="0">
                <a:cs typeface="Times New Roman" panose="02020603050405020304" pitchFamily="18" charset="0"/>
              </a:rPr>
              <a:t>go with</a:t>
            </a:r>
            <a:r>
              <a:rPr lang="zh-CN" altLang="zh-CN" sz="2300" spc="-100" dirty="0">
                <a:cs typeface="Times New Roman" panose="02020603050405020304" pitchFamily="18" charset="0"/>
              </a:rPr>
              <a:t>和</a:t>
            </a:r>
            <a:r>
              <a:rPr lang="en-US" altLang="zh-CN" sz="2300" spc="-100" dirty="0">
                <a:cs typeface="Times New Roman" panose="02020603050405020304" pitchFamily="18" charset="0"/>
              </a:rPr>
              <a:t>……</a:t>
            </a:r>
            <a:r>
              <a:rPr lang="zh-CN" altLang="zh-CN" sz="2300" spc="-100" dirty="0">
                <a:cs typeface="Times New Roman" panose="02020603050405020304" pitchFamily="18" charset="0"/>
              </a:rPr>
              <a:t>一起去；</a:t>
            </a:r>
            <a:r>
              <a:rPr lang="en-US" altLang="zh-CN" sz="2300" spc="-100" dirty="0">
                <a:cs typeface="Times New Roman" panose="02020603050405020304" pitchFamily="18" charset="0"/>
              </a:rPr>
              <a:t>look for</a:t>
            </a:r>
            <a:r>
              <a:rPr lang="zh-CN" altLang="zh-CN" sz="2300" spc="-100" dirty="0">
                <a:cs typeface="Times New Roman" panose="02020603050405020304" pitchFamily="18" charset="0"/>
              </a:rPr>
              <a:t>寻找；</a:t>
            </a:r>
            <a:r>
              <a:rPr lang="en-US" altLang="zh-CN" sz="2300" spc="-100" dirty="0">
                <a:cs typeface="Times New Roman" panose="02020603050405020304" pitchFamily="18" charset="0"/>
              </a:rPr>
              <a:t>belong to</a:t>
            </a:r>
            <a:r>
              <a:rPr lang="zh-CN" altLang="zh-CN" sz="2300" spc="-100" dirty="0">
                <a:cs typeface="Times New Roman" panose="02020603050405020304" pitchFamily="18" charset="0"/>
              </a:rPr>
              <a:t>属于；</a:t>
            </a:r>
            <a:r>
              <a:rPr lang="en-US" altLang="zh-CN" sz="2300" spc="-100" dirty="0">
                <a:cs typeface="Times New Roman" panose="02020603050405020304" pitchFamily="18" charset="0"/>
              </a:rPr>
              <a:t>look after</a:t>
            </a:r>
            <a:r>
              <a:rPr lang="zh-CN" altLang="zh-CN" sz="2300" spc="-100" dirty="0">
                <a:cs typeface="Times New Roman" panose="02020603050405020304" pitchFamily="18" charset="0"/>
              </a:rPr>
              <a:t>照顾。根据</a:t>
            </a:r>
            <a:r>
              <a:rPr lang="en-US" altLang="zh-CN" sz="2300" spc="-100" dirty="0">
                <a:cs typeface="Times New Roman" panose="02020603050405020304" pitchFamily="18" charset="0"/>
              </a:rPr>
              <a:t>“Animals are like a big family.”</a:t>
            </a:r>
            <a:r>
              <a:rPr lang="zh-CN" altLang="zh-CN" sz="2300" spc="-100" dirty="0">
                <a:cs typeface="Times New Roman" panose="02020603050405020304" pitchFamily="18" charset="0"/>
              </a:rPr>
              <a:t>（</a:t>
            </a:r>
            <a:r>
              <a:rPr lang="zh-CN" altLang="zh-CN" sz="23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动物们就像一个大家庭。</a:t>
            </a:r>
            <a:r>
              <a:rPr lang="zh-CN" altLang="zh-CN" sz="2300" spc="-100" dirty="0">
                <a:cs typeface="Times New Roman" panose="02020603050405020304" pitchFamily="18" charset="0"/>
              </a:rPr>
              <a:t>）以及</a:t>
            </a:r>
            <a:r>
              <a:rPr lang="en-US" altLang="zh-CN" sz="2300" spc="-100" dirty="0">
                <a:cs typeface="Times New Roman" panose="02020603050405020304" pitchFamily="18" charset="0"/>
              </a:rPr>
              <a:t>“live in peace”</a:t>
            </a:r>
            <a:r>
              <a:rPr lang="zh-CN" altLang="zh-CN" sz="2300" spc="-100" dirty="0">
                <a:cs typeface="Times New Roman" panose="02020603050405020304" pitchFamily="18" charset="0"/>
              </a:rPr>
              <a:t>（</a:t>
            </a:r>
            <a:r>
              <a:rPr lang="zh-CN" altLang="zh-CN" sz="23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和平相处</a:t>
            </a:r>
            <a:r>
              <a:rPr lang="zh-CN" altLang="zh-CN" sz="2300" spc="-100" dirty="0">
                <a:cs typeface="Times New Roman" panose="02020603050405020304" pitchFamily="18" charset="0"/>
              </a:rPr>
              <a:t>）可知</a:t>
            </a:r>
            <a:r>
              <a:rPr lang="en-US" altLang="zh-CN" sz="2300" spc="-100" dirty="0">
                <a:cs typeface="Times New Roman" panose="02020603050405020304" pitchFamily="18" charset="0"/>
              </a:rPr>
              <a:t>,</a:t>
            </a:r>
            <a:r>
              <a:rPr lang="zh-CN" altLang="zh-CN" sz="2300" spc="-100" dirty="0">
                <a:cs typeface="Times New Roman" panose="02020603050405020304" pitchFamily="18" charset="0"/>
              </a:rPr>
              <a:t>动物们互相照顾。故选</a:t>
            </a:r>
            <a:r>
              <a:rPr lang="en-US" altLang="zh-CN" sz="2300" spc="-100" dirty="0">
                <a:cs typeface="Times New Roman" panose="02020603050405020304" pitchFamily="18" charset="0"/>
              </a:rPr>
              <a:t>D</a:t>
            </a:r>
            <a:r>
              <a:rPr lang="zh-CN" altLang="zh-CN" sz="2300" spc="-100" dirty="0">
                <a:cs typeface="Times New Roman" panose="02020603050405020304" pitchFamily="18" charset="0"/>
              </a:rPr>
              <a:t>。</a:t>
            </a:r>
            <a:endParaRPr lang="zh-CN" altLang="zh-CN" sz="23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5486" y="26072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A</a:t>
            </a:r>
            <a:endParaRPr lang="zh-CN" altLang="en-US" sz="2300" dirty="0"/>
          </a:p>
        </p:txBody>
      </p:sp>
      <p:sp>
        <p:nvSpPr>
          <p:cNvPr id="10" name="矩形 9"/>
          <p:cNvSpPr/>
          <p:nvPr/>
        </p:nvSpPr>
        <p:spPr>
          <a:xfrm>
            <a:off x="365487" y="4461780"/>
            <a:ext cx="11481215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 dirty="0" smtClean="0">
                <a:cs typeface="Times New Roman" panose="02020603050405020304" pitchFamily="18" charset="0"/>
              </a:rPr>
              <a:t>15. 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考查名词辨析。句意：就像露娜一样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每只动物都有它自己帮助别人的方式。</a:t>
            </a:r>
            <a:r>
              <a:rPr lang="en-US" altLang="zh-CN" sz="2300" dirty="0">
                <a:cs typeface="Times New Roman" panose="02020603050405020304" pitchFamily="18" charset="0"/>
              </a:rPr>
              <a:t>way</a:t>
            </a:r>
            <a:r>
              <a:rPr lang="zh-CN" altLang="zh-CN" sz="2300" dirty="0">
                <a:cs typeface="Times New Roman" panose="02020603050405020304" pitchFamily="18" charset="0"/>
              </a:rPr>
              <a:t>方式；</a:t>
            </a:r>
            <a:r>
              <a:rPr lang="en-US" altLang="zh-CN" sz="2300" dirty="0">
                <a:cs typeface="Times New Roman" panose="02020603050405020304" pitchFamily="18" charset="0"/>
              </a:rPr>
              <a:t>problem</a:t>
            </a:r>
            <a:r>
              <a:rPr lang="zh-CN" altLang="zh-CN" sz="2300" dirty="0">
                <a:cs typeface="Times New Roman" panose="02020603050405020304" pitchFamily="18" charset="0"/>
              </a:rPr>
              <a:t>问题；</a:t>
            </a:r>
            <a:r>
              <a:rPr lang="en-US" altLang="zh-CN" sz="2300" dirty="0">
                <a:cs typeface="Times New Roman" panose="02020603050405020304" pitchFamily="18" charset="0"/>
              </a:rPr>
              <a:t>look</a:t>
            </a:r>
            <a:r>
              <a:rPr lang="zh-CN" altLang="zh-CN" sz="2300" dirty="0">
                <a:cs typeface="Times New Roman" panose="02020603050405020304" pitchFamily="18" charset="0"/>
              </a:rPr>
              <a:t>相貌；</a:t>
            </a:r>
            <a:r>
              <a:rPr lang="en-US" altLang="zh-CN" sz="2300" dirty="0" err="1">
                <a:cs typeface="Times New Roman" panose="02020603050405020304" pitchFamily="18" charset="0"/>
              </a:rPr>
              <a:t>colour</a:t>
            </a:r>
            <a:r>
              <a:rPr lang="zh-CN" altLang="zh-CN" sz="2300" dirty="0">
                <a:cs typeface="Times New Roman" panose="02020603050405020304" pitchFamily="18" charset="0"/>
              </a:rPr>
              <a:t>颜色。根据</a:t>
            </a:r>
            <a:r>
              <a:rPr lang="en-US" altLang="zh-CN" sz="2300" dirty="0">
                <a:cs typeface="Times New Roman" panose="02020603050405020304" pitchFamily="18" charset="0"/>
              </a:rPr>
              <a:t>“She carries Toby across the never safely.”</a:t>
            </a:r>
            <a:r>
              <a:rPr lang="zh-CN" altLang="zh-CN" sz="2300" dirty="0">
                <a:cs typeface="Times New Roman" panose="02020603050405020304" pitchFamily="18" charset="0"/>
              </a:rPr>
              <a:t>以及</a:t>
            </a:r>
            <a:r>
              <a:rPr lang="en-US" altLang="zh-CN" sz="2300" dirty="0">
                <a:cs typeface="Times New Roman" panose="02020603050405020304" pitchFamily="18" charset="0"/>
              </a:rPr>
              <a:t>“She uses her trunk to find worms</a:t>
            </a:r>
            <a:r>
              <a:rPr lang="zh-CN" altLang="zh-CN" sz="2300" dirty="0"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ea typeface="楷体" panose="02010609060101010101" pitchFamily="49" charset="-122"/>
                <a:cs typeface="Times New Roman" panose="02020603050405020304" pitchFamily="18" charset="0"/>
              </a:rPr>
              <a:t>虫子</a:t>
            </a:r>
            <a:r>
              <a:rPr lang="zh-CN" altLang="zh-CN" sz="2300" dirty="0"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cs typeface="Times New Roman" panose="02020603050405020304" pitchFamily="18" charset="0"/>
              </a:rPr>
              <a:t> from the ground.”</a:t>
            </a:r>
            <a:r>
              <a:rPr lang="zh-CN" altLang="zh-CN" sz="2300" dirty="0">
                <a:cs typeface="Times New Roman" panose="02020603050405020304" pitchFamily="18" charset="0"/>
              </a:rPr>
              <a:t>可知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露娜用不同的方式帮助其他动物的。由此推知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每只动物都有帮助别人的方式。故选</a:t>
            </a:r>
            <a:r>
              <a:rPr lang="en-US" altLang="zh-CN" sz="2300" dirty="0">
                <a:cs typeface="Times New Roman" panose="02020603050405020304" pitchFamily="18" charset="0"/>
              </a:rPr>
              <a:t>A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51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讲述了在森林中一头名叫露娜的大象的故事。露娜非常善良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它经常帮助小动物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森林里的动物都把露娜当作亲密朋友。动物们互相照顾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善良让森林成为一个快乐的地方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每只动物都有自己帮助别人的方式。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980728"/>
            <a:ext cx="10605597" cy="110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forest, there lives a kind elephant named Luna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long ears, a strong trunk, and big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 is very smart and always ready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6283325" algn="l"/>
                <a:tab pos="86979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526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682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考查动词辨析。句意：露娜非常聪明并且总是准备帮助别人。</a:t>
            </a:r>
            <a:r>
              <a:rPr lang="en-US" altLang="zh-CN" sz="2400" dirty="0">
                <a:cs typeface="Times New Roman" panose="02020603050405020304" pitchFamily="18" charset="0"/>
              </a:rPr>
              <a:t>kill</a:t>
            </a:r>
            <a:r>
              <a:rPr lang="zh-CN" altLang="zh-CN" sz="2400" dirty="0">
                <a:cs typeface="Times New Roman" panose="02020603050405020304" pitchFamily="18" charset="0"/>
              </a:rPr>
              <a:t>杀死；</a:t>
            </a:r>
            <a:r>
              <a:rPr lang="en-US" altLang="zh-CN" sz="2400" dirty="0">
                <a:cs typeface="Times New Roman" panose="02020603050405020304" pitchFamily="18" charset="0"/>
              </a:rPr>
              <a:t>catch</a:t>
            </a:r>
            <a:r>
              <a:rPr lang="zh-CN" altLang="zh-CN" sz="2400" dirty="0">
                <a:cs typeface="Times New Roman" panose="02020603050405020304" pitchFamily="18" charset="0"/>
              </a:rPr>
              <a:t>抓住；</a:t>
            </a:r>
            <a:r>
              <a:rPr lang="en-US" altLang="zh-CN" sz="2400" dirty="0"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cs typeface="Times New Roman" panose="02020603050405020304" pitchFamily="18" charset="0"/>
              </a:rPr>
              <a:t>教；</a:t>
            </a:r>
            <a:r>
              <a:rPr lang="en-US" altLang="zh-CN" sz="2400" dirty="0">
                <a:cs typeface="Times New Roman" panose="02020603050405020304" pitchFamily="18" charset="0"/>
              </a:rPr>
              <a:t>help</a:t>
            </a:r>
            <a:r>
              <a:rPr lang="zh-CN" altLang="zh-CN" sz="2400" dirty="0">
                <a:cs typeface="Times New Roman" panose="02020603050405020304" pitchFamily="18" charset="0"/>
              </a:rPr>
              <a:t>帮助。根据下文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“Luna says, ‘We should help each other. That’s what friends do.’”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露娜说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我们应该互相帮助。那才是朋友做的事情。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此处表示准备帮助别人。故选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Luna sees a little monkey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says, “I want to get the bananas 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I’m afraid to 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Luna smiles and uses her trunk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stops crying and thanks her happily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bananas with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76313" hangingPunct="0">
              <a:spcAft>
                <a:spcPts val="0"/>
              </a:spcAft>
              <a:tabLst>
                <a:tab pos="3951288" algn="l"/>
                <a:tab pos="6542088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433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考查动词辨析。句意：一天早上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露娜看到一只小猴子在树上哭泣。</a:t>
            </a:r>
            <a:r>
              <a:rPr lang="en-US" altLang="zh-CN" sz="2400" dirty="0">
                <a:cs typeface="Times New Roman" panose="02020603050405020304" pitchFamily="18" charset="0"/>
              </a:rPr>
              <a:t>sit</a:t>
            </a:r>
            <a:r>
              <a:rPr lang="zh-CN" altLang="zh-CN" sz="2400" dirty="0">
                <a:cs typeface="Times New Roman" panose="02020603050405020304" pitchFamily="18" charset="0"/>
              </a:rPr>
              <a:t>坐；</a:t>
            </a:r>
            <a:r>
              <a:rPr lang="en-US" altLang="zh-CN" sz="2400" dirty="0">
                <a:cs typeface="Times New Roman" panose="02020603050405020304" pitchFamily="18" charset="0"/>
              </a:rPr>
              <a:t>sleep</a:t>
            </a:r>
            <a:r>
              <a:rPr lang="zh-CN" altLang="zh-CN" sz="2400" dirty="0">
                <a:cs typeface="Times New Roman" panose="02020603050405020304" pitchFamily="18" charset="0"/>
              </a:rPr>
              <a:t>睡觉；</a:t>
            </a:r>
            <a:r>
              <a:rPr lang="en-US" altLang="zh-CN" sz="2400" dirty="0">
                <a:cs typeface="Times New Roman" panose="02020603050405020304" pitchFamily="18" charset="0"/>
              </a:rPr>
              <a:t>cry</a:t>
            </a:r>
            <a:r>
              <a:rPr lang="zh-CN" altLang="zh-CN" sz="2400" dirty="0">
                <a:cs typeface="Times New Roman" panose="02020603050405020304" pitchFamily="18" charset="0"/>
              </a:rPr>
              <a:t>哭泣；</a:t>
            </a:r>
            <a:r>
              <a:rPr lang="en-US" altLang="zh-CN" sz="2400" dirty="0">
                <a:cs typeface="Times New Roman" panose="02020603050405020304" pitchFamily="18" charset="0"/>
              </a:rPr>
              <a:t>laugh</a:t>
            </a:r>
            <a:r>
              <a:rPr lang="zh-CN" altLang="zh-CN" sz="2400" dirty="0">
                <a:cs typeface="Times New Roman" panose="02020603050405020304" pitchFamily="18" charset="0"/>
              </a:rPr>
              <a:t>笑。根据下文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“The monkey stops crying”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猴子停止了哭泣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猴子此时应该是在哭泣。故选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Luna sees a little monkey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says, “I want to get the bananas 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I’m afraid to 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Luna smiles and uses her trunk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stops crying and thanks her happily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bananas with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76313" hangingPunct="0">
              <a:spcAft>
                <a:spcPts val="0"/>
              </a:spcAft>
              <a:tabLst>
                <a:tab pos="3951288" algn="l"/>
                <a:tab pos="6542088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middle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50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考查名词辨析。句意：猴子说：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我想要得到树顶的香蕉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但是我害怕掉下来。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top</a:t>
            </a:r>
            <a:r>
              <a:rPr lang="zh-CN" altLang="zh-CN" sz="2400" dirty="0">
                <a:cs typeface="Times New Roman" panose="02020603050405020304" pitchFamily="18" charset="0"/>
              </a:rPr>
              <a:t>顶部；</a:t>
            </a:r>
            <a:r>
              <a:rPr lang="en-US" altLang="zh-CN" sz="2400" dirty="0">
                <a:cs typeface="Times New Roman" panose="02020603050405020304" pitchFamily="18" charset="0"/>
              </a:rPr>
              <a:t>mat</a:t>
            </a:r>
            <a:r>
              <a:rPr lang="zh-CN" altLang="zh-CN" sz="2400" dirty="0">
                <a:cs typeface="Times New Roman" panose="02020603050405020304" pitchFamily="18" charset="0"/>
              </a:rPr>
              <a:t>垫子；</a:t>
            </a:r>
            <a:r>
              <a:rPr lang="en-US" altLang="zh-CN" sz="2400" dirty="0">
                <a:cs typeface="Times New Roman" panose="02020603050405020304" pitchFamily="18" charset="0"/>
              </a:rPr>
              <a:t>foot</a:t>
            </a:r>
            <a:r>
              <a:rPr lang="zh-CN" altLang="zh-CN" sz="2400" dirty="0">
                <a:cs typeface="Times New Roman" panose="02020603050405020304" pitchFamily="18" charset="0"/>
              </a:rPr>
              <a:t>脚；</a:t>
            </a:r>
            <a:r>
              <a:rPr lang="en-US" altLang="zh-CN" sz="2400" dirty="0">
                <a:cs typeface="Times New Roman" panose="02020603050405020304" pitchFamily="18" charset="0"/>
              </a:rPr>
              <a:t>middle</a:t>
            </a:r>
            <a:r>
              <a:rPr lang="zh-CN" altLang="zh-CN" sz="2400" dirty="0">
                <a:cs typeface="Times New Roman" panose="02020603050405020304" pitchFamily="18" charset="0"/>
              </a:rPr>
              <a:t>中间。根据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 want to get the bananas”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我想得到香蕉</a:t>
            </a:r>
            <a:r>
              <a:rPr lang="zh-CN" altLang="zh-CN" sz="2400" dirty="0">
                <a:cs typeface="Times New Roman" panose="02020603050405020304" pitchFamily="18" charset="0"/>
              </a:rPr>
              <a:t>）和</a:t>
            </a:r>
            <a:r>
              <a:rPr lang="en-US" altLang="zh-CN" sz="2400" dirty="0">
                <a:cs typeface="Times New Roman" panose="02020603050405020304" pitchFamily="18" charset="0"/>
              </a:rPr>
              <a:t>“but I’m afraid to fall”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但是我害怕掉下来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猴子害怕掉下来且想要得到香蕉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说明香蕉的位置很高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应该是在树顶上。故选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50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Luna sees a little monkey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says, “I want to get the bananas 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I’m afraid to 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Luna smiles and uses her trunk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stops crying and thanks her happily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bananas with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76313" hangingPunct="0">
              <a:spcAft>
                <a:spcPts val="0"/>
              </a:spcAft>
              <a:tabLst>
                <a:tab pos="3951288" algn="l"/>
                <a:tab pos="6542088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4180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74874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考查动词辨析。句意：露娜微笑着用她的象鼻摘香蕉。</a:t>
            </a:r>
            <a:r>
              <a:rPr lang="en-US" altLang="zh-CN" sz="2400" dirty="0">
                <a:cs typeface="Times New Roman" panose="02020603050405020304" pitchFamily="18" charset="0"/>
              </a:rPr>
              <a:t>cut</a:t>
            </a:r>
            <a:r>
              <a:rPr lang="zh-CN" altLang="zh-CN" sz="2400" dirty="0">
                <a:cs typeface="Times New Roman" panose="02020603050405020304" pitchFamily="18" charset="0"/>
              </a:rPr>
              <a:t>切；</a:t>
            </a:r>
            <a:r>
              <a:rPr lang="en-US" altLang="zh-CN" sz="2400" dirty="0">
                <a:cs typeface="Times New Roman" panose="02020603050405020304" pitchFamily="18" charset="0"/>
              </a:rPr>
              <a:t>pick</a:t>
            </a:r>
            <a:r>
              <a:rPr lang="zh-CN" altLang="zh-CN" sz="2400" dirty="0">
                <a:cs typeface="Times New Roman" panose="02020603050405020304" pitchFamily="18" charset="0"/>
              </a:rPr>
              <a:t>摘；</a:t>
            </a:r>
            <a:r>
              <a:rPr lang="en-US" altLang="zh-CN" sz="2400" dirty="0">
                <a:cs typeface="Times New Roman" panose="02020603050405020304" pitchFamily="18" charset="0"/>
              </a:rPr>
              <a:t>eat</a:t>
            </a:r>
            <a:r>
              <a:rPr lang="zh-CN" altLang="zh-CN" sz="2400" dirty="0">
                <a:cs typeface="Times New Roman" panose="02020603050405020304" pitchFamily="18" charset="0"/>
              </a:rPr>
              <a:t>吃；</a:t>
            </a:r>
            <a:r>
              <a:rPr lang="en-US" altLang="zh-CN" sz="2400" dirty="0">
                <a:cs typeface="Times New Roman" panose="02020603050405020304" pitchFamily="18" charset="0"/>
              </a:rPr>
              <a:t>use</a:t>
            </a:r>
            <a:r>
              <a:rPr lang="zh-CN" altLang="zh-CN" sz="2400" dirty="0">
                <a:cs typeface="Times New Roman" panose="02020603050405020304" pitchFamily="18" charset="0"/>
              </a:rPr>
              <a:t>使用。根据</a:t>
            </a:r>
            <a:r>
              <a:rPr lang="en-US" altLang="zh-CN" sz="2400" dirty="0">
                <a:cs typeface="Times New Roman" panose="02020603050405020304" pitchFamily="18" charset="0"/>
              </a:rPr>
              <a:t>“I want to get the bananas”</a:t>
            </a:r>
            <a:r>
              <a:rPr lang="zh-CN" altLang="zh-CN" sz="2400" dirty="0"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cs typeface="Times New Roman" panose="02020603050405020304" pitchFamily="18" charset="0"/>
              </a:rPr>
              <a:t>“Luna smiles and uses her trunk to”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露娜微笑着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并用她的鼻子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露娜用象鼻摘香蕉。故选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54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Luna sees a little monkey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says, “I want to get the bananas 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I’m afraid to 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Luna smiles and uses her trunk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 stops crying and thanks her happily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bananas with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76313" hangingPunct="0">
              <a:spcAft>
                <a:spcPts val="0"/>
              </a:spcAft>
              <a:tabLst>
                <a:tab pos="3951288" algn="l"/>
                <a:tab pos="6542088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614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考查动词辨析。句意：猴子停止哭泣并且开心地感谢她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还和她分享香蕉。</a:t>
            </a:r>
            <a:r>
              <a:rPr lang="en-US" altLang="zh-CN" sz="2400" dirty="0">
                <a:cs typeface="Times New Roman" panose="02020603050405020304" pitchFamily="18" charset="0"/>
              </a:rPr>
              <a:t>leave</a:t>
            </a:r>
            <a:r>
              <a:rPr lang="zh-CN" altLang="zh-CN" sz="2400" dirty="0">
                <a:cs typeface="Times New Roman" panose="02020603050405020304" pitchFamily="18" charset="0"/>
              </a:rPr>
              <a:t>离开；</a:t>
            </a:r>
            <a:r>
              <a:rPr lang="en-US" altLang="zh-CN" sz="2400" dirty="0">
                <a:cs typeface="Times New Roman" panose="02020603050405020304" pitchFamily="18" charset="0"/>
              </a:rPr>
              <a:t>talk</a:t>
            </a:r>
            <a:r>
              <a:rPr lang="zh-CN" altLang="zh-CN" sz="2400" dirty="0">
                <a:cs typeface="Times New Roman" panose="02020603050405020304" pitchFamily="18" charset="0"/>
              </a:rPr>
              <a:t>谈话；</a:t>
            </a:r>
            <a:r>
              <a:rPr lang="en-US" altLang="zh-CN" sz="2400" dirty="0">
                <a:cs typeface="Times New Roman" panose="02020603050405020304" pitchFamily="18" charset="0"/>
              </a:rPr>
              <a:t>play</a:t>
            </a:r>
            <a:r>
              <a:rPr lang="zh-CN" altLang="zh-CN" sz="2400" dirty="0">
                <a:cs typeface="Times New Roman" panose="02020603050405020304" pitchFamily="18" charset="0"/>
              </a:rPr>
              <a:t>玩；</a:t>
            </a:r>
            <a:r>
              <a:rPr lang="en-US" altLang="zh-CN" sz="2400" dirty="0">
                <a:cs typeface="Times New Roman" panose="02020603050405020304" pitchFamily="18" charset="0"/>
              </a:rPr>
              <a:t>share</a:t>
            </a:r>
            <a:r>
              <a:rPr lang="zh-CN" altLang="zh-CN" sz="2400" dirty="0">
                <a:cs typeface="Times New Roman" panose="02020603050405020304" pitchFamily="18" charset="0"/>
              </a:rPr>
              <a:t>分享。</a:t>
            </a:r>
            <a:r>
              <a:rPr lang="en-US" altLang="zh-CN" sz="2400" dirty="0">
                <a:cs typeface="Times New Roman" panose="02020603050405020304" pitchFamily="18" charset="0"/>
              </a:rPr>
              <a:t>share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cs typeface="Times New Roman" panose="02020603050405020304" pitchFamily="18" charset="0"/>
              </a:rPr>
              <a:t> with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zh-CN" altLang="zh-CN" sz="2400" dirty="0">
                <a:cs typeface="Times New Roman" panose="02020603050405020304" pitchFamily="18" charset="0"/>
              </a:rPr>
              <a:t>是固定搭配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和某人分享某物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86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 the river, Luna meets a turtle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cross the river but moves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“Climb onto my back,” says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carries Toby across the river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says, “You’ re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Luna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951288" algn="l"/>
                <a:tab pos="6283325" algn="l"/>
                <a:tab pos="8616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951288" algn="l"/>
                <a:tab pos="6283325" algn="l"/>
                <a:tab pos="8616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2048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5487" y="3117174"/>
            <a:ext cx="11481215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6. </a:t>
            </a:r>
            <a:r>
              <a:rPr lang="zh-CN" altLang="zh-CN" sz="24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考查副词辨析。句意：托比想要过河但是移动得非常慢。</a:t>
            </a:r>
            <a:r>
              <a:rPr lang="en-US" altLang="zh-CN" sz="2400" dirty="0">
                <a:cs typeface="Times New Roman" panose="02020603050405020304" pitchFamily="18" charset="0"/>
              </a:rPr>
              <a:t>quickly</a:t>
            </a:r>
            <a:r>
              <a:rPr lang="zh-CN" altLang="zh-CN" sz="2400" dirty="0">
                <a:cs typeface="Times New Roman" panose="02020603050405020304" pitchFamily="18" charset="0"/>
              </a:rPr>
              <a:t>快速地；</a:t>
            </a:r>
            <a:r>
              <a:rPr lang="en-US" altLang="zh-CN" sz="2400" dirty="0">
                <a:cs typeface="Times New Roman" panose="02020603050405020304" pitchFamily="18" charset="0"/>
              </a:rPr>
              <a:t>slowly</a:t>
            </a:r>
            <a:r>
              <a:rPr lang="zh-CN" altLang="zh-CN" sz="2400" dirty="0">
                <a:cs typeface="Times New Roman" panose="02020603050405020304" pitchFamily="18" charset="0"/>
              </a:rPr>
              <a:t>缓慢地；</a:t>
            </a:r>
            <a:r>
              <a:rPr lang="en-US" altLang="zh-CN" sz="2400" dirty="0">
                <a:cs typeface="Times New Roman" panose="02020603050405020304" pitchFamily="18" charset="0"/>
              </a:rPr>
              <a:t>quietly</a:t>
            </a:r>
            <a:r>
              <a:rPr lang="zh-CN" altLang="zh-CN" sz="2400" dirty="0">
                <a:cs typeface="Times New Roman" panose="02020603050405020304" pitchFamily="18" charset="0"/>
              </a:rPr>
              <a:t>安静地；</a:t>
            </a:r>
            <a:r>
              <a:rPr lang="en-US" altLang="zh-CN" sz="2400" dirty="0">
                <a:cs typeface="Times New Roman" panose="02020603050405020304" pitchFamily="18" charset="0"/>
              </a:rPr>
              <a:t>noisily</a:t>
            </a:r>
            <a:r>
              <a:rPr lang="zh-CN" altLang="zh-CN" sz="2400" dirty="0">
                <a:cs typeface="Times New Roman" panose="02020603050405020304" pitchFamily="18" charset="0"/>
              </a:rPr>
              <a:t>吵闹地。根据</a:t>
            </a:r>
            <a:r>
              <a:rPr lang="en-US" altLang="zh-CN" sz="2400" dirty="0">
                <a:cs typeface="Times New Roman" panose="02020603050405020304" pitchFamily="18" charset="0"/>
              </a:rPr>
              <a:t>“Near the </a:t>
            </a:r>
            <a:r>
              <a:rPr lang="en-US" altLang="zh-CN" sz="2400" dirty="0" err="1">
                <a:cs typeface="Times New Roman" panose="02020603050405020304" pitchFamily="18" charset="0"/>
              </a:rPr>
              <a:t>river,Luna</a:t>
            </a:r>
            <a:r>
              <a:rPr lang="en-US" altLang="zh-CN" sz="2400" dirty="0">
                <a:cs typeface="Times New Roman" panose="02020603050405020304" pitchFamily="18" charset="0"/>
              </a:rPr>
              <a:t> meets a turtle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乌龟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named Toby.”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在河流附近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露娜遇到了乌龟托比</a:t>
            </a:r>
            <a:r>
              <a:rPr lang="zh-CN" altLang="zh-CN" sz="2400" dirty="0">
                <a:cs typeface="Times New Roman" panose="02020603050405020304" pitchFamily="18" charset="0"/>
              </a:rPr>
              <a:t>）以及乌龟的特点可知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乌龟移动速度慢。故选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9805" y="26826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5487" y="5017074"/>
            <a:ext cx="114812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考查形容词辨析。句意：托比说：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你太善良了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露娜！</a:t>
            </a:r>
            <a:r>
              <a:rPr lang="en-US" altLang="zh-CN" sz="2400" dirty="0">
                <a:cs typeface="Times New Roman" panose="02020603050405020304" pitchFamily="18" charset="0"/>
              </a:rPr>
              <a:t>”blind</a:t>
            </a:r>
            <a:r>
              <a:rPr lang="zh-CN" altLang="zh-CN" sz="2400" dirty="0">
                <a:cs typeface="Times New Roman" panose="02020603050405020304" pitchFamily="18" charset="0"/>
              </a:rPr>
              <a:t>盲的；</a:t>
            </a:r>
            <a:r>
              <a:rPr lang="en-US" altLang="zh-CN" sz="2400" dirty="0">
                <a:cs typeface="Times New Roman" panose="02020603050405020304" pitchFamily="18" charset="0"/>
              </a:rPr>
              <a:t>lucky</a:t>
            </a:r>
            <a:r>
              <a:rPr lang="zh-CN" altLang="zh-CN" sz="2400" dirty="0">
                <a:cs typeface="Times New Roman" panose="02020603050405020304" pitchFamily="18" charset="0"/>
              </a:rPr>
              <a:t>幸运的；</a:t>
            </a:r>
            <a:r>
              <a:rPr lang="en-US" altLang="zh-CN" sz="2400" dirty="0">
                <a:cs typeface="Times New Roman" panose="02020603050405020304" pitchFamily="18" charset="0"/>
              </a:rPr>
              <a:t>kind</a:t>
            </a:r>
            <a:r>
              <a:rPr lang="zh-CN" altLang="zh-CN" sz="2400" dirty="0">
                <a:cs typeface="Times New Roman" panose="02020603050405020304" pitchFamily="18" charset="0"/>
              </a:rPr>
              <a:t>善良的；</a:t>
            </a:r>
            <a:r>
              <a:rPr lang="en-US" altLang="zh-CN" sz="2400" dirty="0">
                <a:cs typeface="Times New Roman" panose="02020603050405020304" pitchFamily="18" charset="0"/>
              </a:rPr>
              <a:t>poor</a:t>
            </a:r>
            <a:r>
              <a:rPr lang="zh-CN" altLang="zh-CN" sz="2400" dirty="0">
                <a:cs typeface="Times New Roman" panose="02020603050405020304" pitchFamily="18" charset="0"/>
              </a:rPr>
              <a:t>贫穷的。根据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“She carries Toby across the never safely.”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她带着托比安全地过了河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露娜帮助托比过河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托比觉得露娜善良。故选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heavy rain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 becomes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baby deer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way and starts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hears the cry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finds the baby deer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back to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deer is very thankful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95363" hangingPunct="0">
              <a:spcAft>
                <a:spcPts val="0"/>
              </a:spcAft>
              <a:tabLst>
                <a:tab pos="4125913" algn="l"/>
                <a:tab pos="6635750" algn="l"/>
                <a:tab pos="92376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7081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考查动词辨析。句意：一只小鹿迷路了并且开始哭泣。</a:t>
            </a:r>
            <a:r>
              <a:rPr lang="en-US" altLang="zh-CN" sz="2400" dirty="0">
                <a:cs typeface="Times New Roman" panose="02020603050405020304" pitchFamily="18" charset="0"/>
              </a:rPr>
              <a:t>find</a:t>
            </a:r>
            <a:r>
              <a:rPr lang="zh-CN" altLang="zh-CN" sz="2400" dirty="0">
                <a:cs typeface="Times New Roman" panose="02020603050405020304" pitchFamily="18" charset="0"/>
              </a:rPr>
              <a:t>找到；</a:t>
            </a:r>
            <a:r>
              <a:rPr lang="en-US" altLang="zh-CN" sz="2400" dirty="0">
                <a:cs typeface="Times New Roman" panose="02020603050405020304" pitchFamily="18" charset="0"/>
              </a:rPr>
              <a:t>lose</a:t>
            </a:r>
            <a:r>
              <a:rPr lang="zh-CN" altLang="zh-CN" sz="2400" dirty="0">
                <a:cs typeface="Times New Roman" panose="02020603050405020304" pitchFamily="18" charset="0"/>
              </a:rPr>
              <a:t>失去；</a:t>
            </a:r>
            <a:r>
              <a:rPr lang="en-US" altLang="zh-CN" sz="2400" dirty="0">
                <a:cs typeface="Times New Roman" panose="02020603050405020304" pitchFamily="18" charset="0"/>
              </a:rPr>
              <a:t>get</a:t>
            </a:r>
            <a:r>
              <a:rPr lang="zh-CN" altLang="zh-CN" sz="2400" dirty="0">
                <a:cs typeface="Times New Roman" panose="02020603050405020304" pitchFamily="18" charset="0"/>
              </a:rPr>
              <a:t>得到；</a:t>
            </a:r>
            <a:r>
              <a:rPr lang="en-US" altLang="zh-CN" sz="2400" dirty="0">
                <a:cs typeface="Times New Roman" panose="02020603050405020304" pitchFamily="18" charset="0"/>
              </a:rPr>
              <a:t>take</a:t>
            </a:r>
            <a:r>
              <a:rPr lang="zh-CN" altLang="zh-CN" sz="2400" dirty="0">
                <a:cs typeface="Times New Roman" panose="02020603050405020304" pitchFamily="18" charset="0"/>
              </a:rPr>
              <a:t>带走。根据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“starts to cry”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开始哭</a:t>
            </a:r>
            <a:r>
              <a:rPr lang="zh-CN" altLang="zh-CN" sz="2400" dirty="0">
                <a:cs typeface="Times New Roman" panose="02020603050405020304" pitchFamily="18" charset="0"/>
              </a:rPr>
              <a:t>）以及下文露娜帮助小鹿找到家人的内容可知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小鹿此时是迷路了。</a:t>
            </a:r>
            <a:r>
              <a:rPr lang="en-US" altLang="zh-CN" sz="2400" dirty="0">
                <a:cs typeface="Times New Roman" panose="02020603050405020304" pitchFamily="18" charset="0"/>
              </a:rPr>
              <a:t>lose one’s way</a:t>
            </a:r>
            <a:r>
              <a:rPr lang="zh-CN" altLang="zh-CN" sz="2400" dirty="0">
                <a:cs typeface="Times New Roman" panose="02020603050405020304" pitchFamily="18" charset="0"/>
              </a:rPr>
              <a:t>是固定短语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迷路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1362</Words>
  <Application>Microsoft Office PowerPoint</Application>
  <PresentationFormat>自定义</PresentationFormat>
  <Paragraphs>61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469</cp:revision>
  <dcterms:created xsi:type="dcterms:W3CDTF">2020-11-06T05:24:00Z</dcterms:created>
  <dcterms:modified xsi:type="dcterms:W3CDTF">2025-09-17T19:05:17Z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